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265" r:id="rId4"/>
    <p:sldId id="262" r:id="rId5"/>
    <p:sldId id="287" r:id="rId6"/>
    <p:sldId id="286" r:id="rId7"/>
    <p:sldId id="266" r:id="rId8"/>
    <p:sldId id="276" r:id="rId9"/>
    <p:sldId id="288" r:id="rId10"/>
    <p:sldId id="268" r:id="rId11"/>
    <p:sldId id="264" r:id="rId12"/>
    <p:sldId id="290" r:id="rId13"/>
    <p:sldId id="284" r:id="rId14"/>
    <p:sldId id="285" r:id="rId15"/>
    <p:sldId id="260" r:id="rId16"/>
    <p:sldId id="274" r:id="rId17"/>
    <p:sldId id="267" r:id="rId18"/>
    <p:sldId id="261" r:id="rId19"/>
    <p:sldId id="289" r:id="rId20"/>
    <p:sldId id="279" r:id="rId21"/>
    <p:sldId id="277" r:id="rId22"/>
    <p:sldId id="278" r:id="rId23"/>
    <p:sldId id="281" r:id="rId24"/>
    <p:sldId id="270" r:id="rId25"/>
    <p:sldId id="273" r:id="rId26"/>
    <p:sldId id="280" r:id="rId27"/>
    <p:sldId id="271" r:id="rId28"/>
    <p:sldId id="272" r:id="rId29"/>
    <p:sldId id="27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9-09T04:41:35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00">
    <iact:property name="dataType"/>
    <iact:actionData xml:id="d0">
      <inkml:trace xmlns:inkml="http://www.w3.org/2003/InkML" xml:id="stk0" contextRef="#ctx0" brushRef="#br0">8414 11994 0,'209'0'123,"452"-35"-108,-279 0-5,-139 0-4,70-34 7,-69 34-11,-175 35 4,1 0 3,-1-35-2,1 35 203,-35 0-202,69 0 0,-34 0 6,-36 0-4</inkml:trace>
    </iact:actionData>
  </iact:action>
  <iact:action type="add" startTime="8220">
    <iact:property name="dataType"/>
    <iact:actionData xml:id="d1">
      <inkml:trace xmlns:inkml="http://www.w3.org/2003/InkML" xml:id="stk1" contextRef="#ctx0" brushRef="#br0">15542 15678 0,'105'0'92,"103"0"-86,36 0-1,69 0 6,-35 0-4,104 0 1,35 0 0,35 0 1,-139 0-1,0 0 0,-139 0 0,-139 0 5</inkml:trace>
    </iact:actionData>
  </iact:action>
  <iact:action type="add" startTime="13915">
    <iact:property name="dataType"/>
    <iact:actionData xml:id="d2">
      <inkml:trace xmlns:inkml="http://www.w3.org/2003/InkML" xml:id="stk2" contextRef="#ctx0" brushRef="#br0">13108 10290 0,'-34'-35'66,"-36"35"-50,0 0 11,36 0-22,-36 0 9,35 0-1,-34 0-10,34 0 6,0 0 4,-69 35-9,69 0 12,0 104-6,1-104-4,-1 34 0,35 1 5,0-1-4,0 1 1,0 34-2,0-69 10,0 0 2,0-1-4,0 1 4,0 0-9,0 0-5,0-1 9,69 106-6,-34-106 3,70 71-3,-36-1-4,35-35 6,-34-34 4,34 35-8,-34-1 6,69-34-5,-35 34-1,-69-34 6,104 0-3,-35 0-1,1 0 2,34-1-1,0-34-1,0 0 1,70 0 0,-105 0-2,-69 0 2,69 0 3,-69 0-4,139-69 2,-70 34-2,0-35 4,-34 36-5,34-105 4,-69 104-7,34-69 10,-34 34-7,-35-69 4,35 35-4,-35-1 2,0 1-1,0-35 1,0 35 0,0 34 0,0-69 0,-104 35 0,34 0-2,-104-35 5,0 69-4,-104-104 1,-70 105 1,36 34-4,-36-35 6,35 70-4,104-34 3,70 34-4,104 0 4,-34 0-4,34 0 0,0 0 20,1 0-9,34 34-9,-35-34-1,0 70-1,-35 0 4,70-36-2,0 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9-09T15:33:07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78">
    <iact:property name="dataType"/>
    <iact:actionData xml:id="d0">
      <inkml:trace xmlns:inkml="http://www.w3.org/2003/InkML" xml:id="stk0" contextRef="#ctx0" brushRef="#br0">11022 12063 0,'174'0'187,"243"0"-179,-208 0 0,-35 0-3,69 0-1,-69 0 3,-35 0-2,0 0 21,209 0-20,-209 0-1,35 0 2,0 0 6,-1 0-7,71 0 6,-140 0-5,-34 0-2,-36 0 3,1 0-4,35 0 109,-35 0-108,173 0 241,-104 0-241,70 0 21,-139 0-20,35 0-1</inkml:trace>
    </iact:actionData>
  </iact:action>
  <iact:action type="add" startTime="6674">
    <iact:property name="dataType"/>
    <iact:actionData xml:id="d1">
      <inkml:trace xmlns:inkml="http://www.w3.org/2003/InkML" xml:id="stk1" contextRef="#ctx0" brushRef="#br0">7788 11472 0,'-104'0'48,"-105"0"-41,140 0-1,-209 70 11,69-1-1,1 1-10,138-70 3,-34 69 7,34-34-10,35 0 8,1-35-9,34 69 3,-35-34-3,0 0 5,35 0 5,0 34-9,0 1 6,0 69-6,0-35 0,0-35 0,0-34 20,35 70-16,0-1-4,69 0 2,-69-69-3,104 104 0,-35-35 24,0-34-19,1-70-4,-1 0-1,70 0 2,521 34 27,-173-34-29,-209 0 6,-35-104-8,243-70 25,-103 35-21,-279 70 8,0-1-6,-139 36 7,35-1-7,-1-35-3,-34 35 1,0 1 2,0-71 22,0 1-23,0 69-2,0 1-1,0-36 2,-208-104 14,173 105-17,-174-1 4,1 35-2,-70-34 8,34 34-9,1 0 3,-35 1 1,-70 34-1,174 0-2,0 0-2,0 0 18,35 0-17,70 0 6,34 0-7,-69 34 9,69-34 18,35 35-24,-35-35 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CF898-7171-41EF-89DA-7A5F556C61C0}" type="datetimeFigureOut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4484C-06FB-40C3-9324-74EDB9076E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75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题目分为选做题和必做题。</a:t>
            </a:r>
            <a:endParaRPr lang="en-US" altLang="zh-CN" dirty="0"/>
          </a:p>
          <a:p>
            <a:r>
              <a:rPr lang="zh-CN" altLang="en-US" dirty="0"/>
              <a:t>必做题必须完成，然后按规则从选做题中选择若干道。</a:t>
            </a:r>
            <a:endParaRPr lang="en-US" altLang="zh-CN" dirty="0"/>
          </a:p>
          <a:p>
            <a:r>
              <a:rPr lang="zh-CN" altLang="en-US" dirty="0"/>
              <a:t>选做题没标记 </a:t>
            </a:r>
            <a:r>
              <a:rPr lang="en-US" altLang="zh-CN" dirty="0"/>
              <a:t>Final Version </a:t>
            </a:r>
            <a:r>
              <a:rPr lang="zh-CN" altLang="en-US" dirty="0"/>
              <a:t>时背景色为灰色，必做题没标记时背景色为红色；任何题目标记了</a:t>
            </a:r>
            <a:r>
              <a:rPr lang="en-US" altLang="zh-CN" dirty="0"/>
              <a:t>Final Version</a:t>
            </a:r>
            <a:r>
              <a:rPr lang="zh-CN" altLang="en-US" dirty="0"/>
              <a:t>但是没有完成 </a:t>
            </a:r>
            <a:r>
              <a:rPr lang="en-US" altLang="zh-CN" dirty="0"/>
              <a:t>honor code </a:t>
            </a:r>
            <a:r>
              <a:rPr lang="zh-CN" altLang="en-US" dirty="0"/>
              <a:t>与 </a:t>
            </a:r>
            <a:r>
              <a:rPr lang="en-US" altLang="zh-CN" dirty="0"/>
              <a:t>report </a:t>
            </a:r>
            <a:r>
              <a:rPr lang="zh-CN" altLang="en-US" dirty="0"/>
              <a:t>时背景色是黄色；三要素均完成时背景色是绿色。</a:t>
            </a:r>
            <a:endParaRPr lang="en-US" altLang="zh-CN" dirty="0"/>
          </a:p>
          <a:p>
            <a:r>
              <a:rPr lang="zh-CN" altLang="en-US" dirty="0"/>
              <a:t>自己</a:t>
            </a:r>
            <a:r>
              <a:rPr lang="en-US" altLang="zh-CN" dirty="0"/>
              <a:t>honor code</a:t>
            </a:r>
            <a:r>
              <a:rPr lang="zh-CN" altLang="en-US" dirty="0"/>
              <a:t>是否完整叙述了相关内容，</a:t>
            </a:r>
            <a:r>
              <a:rPr lang="en-US" altLang="zh-CN" dirty="0"/>
              <a:t>report</a:t>
            </a:r>
            <a:r>
              <a:rPr lang="zh-CN" altLang="en-US" dirty="0"/>
              <a:t>没有出现错交等情况。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4484C-06FB-40C3-9324-74EDB9076E3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22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口述</a:t>
            </a:r>
            <a:r>
              <a:rPr lang="en-US" altLang="zh-CN" dirty="0"/>
              <a:t>: </a:t>
            </a:r>
            <a:r>
              <a:rPr lang="zh-CN" altLang="en-US" dirty="0"/>
              <a:t>例如六选四，其中包含一道必做的</a:t>
            </a:r>
            <a:r>
              <a:rPr lang="en-US" altLang="zh-CN" dirty="0"/>
              <a:t>LAB</a:t>
            </a:r>
            <a:r>
              <a:rPr lang="zh-CN" altLang="en-US" dirty="0"/>
              <a:t>题，则实际上是五选三加上必做的</a:t>
            </a:r>
            <a:r>
              <a:rPr lang="en-US" altLang="zh-CN" dirty="0"/>
              <a:t>LAB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4484C-06FB-40C3-9324-74EDB9076E3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01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CST</a:t>
            </a:r>
            <a:r>
              <a:rPr lang="zh-CN" altLang="en-US" dirty="0"/>
              <a:t>口述：不必在意该题在</a:t>
            </a:r>
            <a:r>
              <a:rPr lang="en-US" altLang="zh-CN" dirty="0"/>
              <a:t>OJ</a:t>
            </a:r>
            <a:r>
              <a:rPr lang="zh-CN" altLang="en-US" dirty="0"/>
              <a:t>系统的一次</a:t>
            </a:r>
            <a:r>
              <a:rPr lang="en-US" altLang="zh-CN" dirty="0"/>
              <a:t>PA</a:t>
            </a:r>
            <a:r>
              <a:rPr lang="zh-CN" altLang="en-US" dirty="0"/>
              <a:t>的实际占比，可能出现舍入问题等，期末汇总时会逐题目计算成绩）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4484C-06FB-40C3-9324-74EDB9076E3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66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918FD-6B50-4ECE-8476-5157DD21E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A57ABD-9DED-47F8-ABE9-10EF39B73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B5599-4B39-4A16-8009-3573C97E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0D5A-E7D0-4C6F-A79B-9CD454DCF4C5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54835E-D732-4DDE-A635-284DFD91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A954C1-1301-4056-85B1-0A2A3029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40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90664-5DA9-4081-A115-A99AFFBF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D66A87-0F91-4CFE-AEF8-733B8B1BC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6C396-5A01-43F3-ABFC-57CE9370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5676E-DE27-4517-B758-A49AE5C71D66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897A4D-708E-4AF7-B888-CA010B3B6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CFFEF7-7EDA-431B-9DD4-4EBBD8F0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7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BFC883-958E-43CF-9EBA-FB8CCFBF5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3E4082-FF98-4170-848B-1EE668AAD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ABC666-B8A9-4F88-83A9-6B0FEC8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0FF4-7A3F-4BEE-93C4-F7A25AF61A41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95EA0-BEBA-419C-824F-D782143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3F23D-DB25-4A6B-A96D-34B5B690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45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E015B-20DB-4EB9-B11D-80887BC4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D746A-57A6-4F21-B8FE-7C5D185F8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17FDB-F4F4-4DB0-8696-D181D88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C91B3-758F-4383-99D4-5355FFA3546A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14BB37-063C-4BBA-891B-76F31E4C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E6F9F-D877-49C2-A686-C7EA50BA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6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83C0-21BE-49B2-B4FA-41402010C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69DEA-AF38-4784-8EF9-D8DFB9E6A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2B299-F016-4184-8FC6-2091B3A1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32BB-4B7A-4385-9F9C-AE580F542613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B2EC4-5E6E-47C1-A526-9CC67F80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79494-BF4D-4E33-B1BF-FA64FE6E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77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FF306-5F91-4FFA-8EE4-02D8A99B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7DA6D-04C6-4709-91AB-6A52285B0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537C35-8E4D-43E3-B404-998FC37B0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A6467F-51E0-4AE1-85FC-2B5A8915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90DD-80A3-493E-A10C-5A5B748D46CB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B8361D-3D62-4456-AB5F-446D4B95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974BDD-2AA4-4E76-9E2B-26F3C9C8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04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20EA9-1FEF-45F3-9599-7210F7CF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A0B287-0DB1-481A-8CAF-4B79EB402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72205B-D506-4703-8A18-9B750E989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2F5A2C-E63D-4D0A-B109-99A1C001A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169C71-05CF-474D-95CD-F52177B1A1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F446EB-73BE-4FCC-AC09-04A6879DD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8DFA-B9B9-4802-A2FD-B44A7B822236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0E553F-A667-4A16-BEE0-E3BE3AE7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00EDE8-BA89-4062-BF69-C250E815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57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EADA2-5E5C-4A74-8153-BAEFD1D7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AE323D-1675-441A-8C19-0E10AC31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CC44-5FE5-4C39-AD4D-01D9B913827B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058F20-6359-4609-920B-DFA5BAE9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489264-0489-4041-B2C6-C2DD7B3E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35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211155-D6A1-4090-B265-9BBB6F2C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EF0E-1CAC-482A-B2DC-FCB2B10B4C7E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03070D-1B84-4013-9DA0-3086836B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76D68-962C-4FC6-B224-CA5EBEC3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6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A0EEE-51A2-451F-82AC-8356163F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D47DA-C461-448F-809D-6D1A9196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2CC1A1-5209-4A1C-B1BE-250338850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77519F-BA5C-4B78-B357-6BEE5709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E99D-FDB4-4E93-88D7-977660CA5CBB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549DF8-E640-4A10-8B32-71D83E6D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DFDDBD-60DC-4DE8-AF30-967A3C61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2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07018-E5B7-4803-866C-E43CC253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13477B-0620-40DB-92FC-85467529B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88DD9C-4EAD-45FB-B9CA-66F89F79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90E38D-5378-4F59-9E1F-C066D7D7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C34ED-65E8-4F48-8F2B-A32420BCCB6C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302CF0-FEF7-4333-B099-C986F475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EE4CAE-9145-4869-8631-FD0B3EA0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0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90DEF6-BDF7-4E15-995E-6FC9CBF5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C9FE86-89C7-4E46-8E68-740A51B98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BB155-C0EE-46F5-AB77-25F552AB8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F5847-2308-47DF-A222-0A22E8082232}" type="datetime1">
              <a:rPr lang="zh-CN" altLang="en-US" smtClean="0"/>
              <a:t>2022/2/21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42090-479F-43C5-8B57-335F29D76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CDFEB5-1FF1-4379-A870-381031BE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7ED72-E578-461E-8DA8-7063CA6A2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60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dsa.cs.tsinghua.edu.cn/oj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22685-22B6-461D-81DC-2B9A9A95B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  <a:r>
              <a:rPr lang="zh-CN" altLang="en-US"/>
              <a:t>编程作业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E16851-84FA-4A7A-A1A4-C7D7A049A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数据结构教学团队</a:t>
            </a:r>
            <a:endParaRPr lang="en-US" altLang="zh-CN" dirty="0"/>
          </a:p>
          <a:p>
            <a:r>
              <a:rPr lang="en-US" altLang="zh-CN"/>
              <a:t>2022.02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A9D073-1B27-4A09-AC56-92262670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EAAA405-1C42-4F08-93C9-6183CB39D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5200" y="603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1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6"/>
    </mc:Choice>
    <mc:Fallback xmlns="">
      <p:transition spd="slow" advTm="6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4DE6F-C8FF-4E11-92E6-6E8EE302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测试结果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B3135A-DEDF-4C5F-BE88-6627492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查看测试详情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评测结果的解释</a:t>
            </a:r>
          </a:p>
          <a:p>
            <a:pPr lvl="1"/>
            <a:r>
              <a:rPr lang="en-US" altLang="zh-CN" dirty="0"/>
              <a:t>Accept</a:t>
            </a:r>
            <a:r>
              <a:rPr lang="zh-CN" altLang="en-US" dirty="0"/>
              <a:t>、</a:t>
            </a:r>
            <a:r>
              <a:rPr lang="en-US" altLang="zh-CN" dirty="0"/>
              <a:t>Wrong Answer</a:t>
            </a:r>
            <a:r>
              <a:rPr lang="zh-CN" altLang="en-US" dirty="0"/>
              <a:t>、</a:t>
            </a:r>
            <a:r>
              <a:rPr lang="en-US" altLang="zh-CN" dirty="0"/>
              <a:t>Time Limit Exceeded</a:t>
            </a:r>
            <a:r>
              <a:rPr lang="zh-CN" altLang="en-US" dirty="0"/>
              <a:t>、</a:t>
            </a:r>
            <a:r>
              <a:rPr lang="en-US" altLang="zh-CN" dirty="0"/>
              <a:t>Runtime Error</a:t>
            </a:r>
            <a:r>
              <a:rPr lang="zh-CN" altLang="en-US" dirty="0"/>
              <a:t>、</a:t>
            </a:r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C4BA53-59F9-4CCD-8F49-78D5CC6A4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689" y="2306904"/>
            <a:ext cx="4879616" cy="14291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C38D0D1-82BB-47E7-B6DB-078017B12635}"/>
              </a:ext>
            </a:extLst>
          </p:cNvPr>
          <p:cNvSpPr/>
          <p:nvPr/>
        </p:nvSpPr>
        <p:spPr>
          <a:xfrm>
            <a:off x="1721360" y="3127513"/>
            <a:ext cx="1101354" cy="242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A3B207-0E24-445D-811F-5CDF9CD24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949" y="4964903"/>
            <a:ext cx="3975099" cy="12120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9DC66DE-2C0C-4840-8BC7-8C65E55D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BD6D5D-C6FA-4DCB-BCC4-A35FAE322D70}"/>
              </a:ext>
            </a:extLst>
          </p:cNvPr>
          <p:cNvSpPr/>
          <p:nvPr/>
        </p:nvSpPr>
        <p:spPr>
          <a:xfrm>
            <a:off x="2006282" y="5449542"/>
            <a:ext cx="2274170" cy="275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F9B79788-F1C5-4C5A-9507-66BDF0085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4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6"/>
    </mc:Choice>
    <mc:Fallback xmlns="">
      <p:transition spd="slow" advTm="17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8360D-4AC8-4265-8EC4-F0379296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提交三要素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59AE1-FBEA-4264-B7E2-D2BDC9F3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64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Honor Code</a:t>
            </a:r>
          </a:p>
          <a:p>
            <a:pPr lvl="1"/>
            <a:r>
              <a:rPr lang="en-US" altLang="zh-CN" dirty="0"/>
              <a:t>Honor Code </a:t>
            </a:r>
            <a:r>
              <a:rPr lang="zh-CN" altLang="en-US" dirty="0"/>
              <a:t>记录与本题有关的交流，与他人交流需具体到姓名，参考网络资料需具体到链接</a:t>
            </a:r>
          </a:p>
          <a:p>
            <a:pPr lvl="1"/>
            <a:r>
              <a:rPr lang="zh-CN" altLang="en-US" dirty="0"/>
              <a:t>不要使用他人代码，也不要向他人公开自己的代码</a:t>
            </a:r>
          </a:p>
          <a:p>
            <a:pPr lvl="1"/>
            <a:r>
              <a:rPr lang="zh-CN" altLang="en-US" dirty="0"/>
              <a:t>否则处罚很严厉，会扣至 </a:t>
            </a:r>
            <a:r>
              <a:rPr lang="en-US" altLang="zh-CN" dirty="0"/>
              <a:t>-100</a:t>
            </a:r>
            <a:r>
              <a:rPr lang="zh-CN" altLang="en-US" dirty="0"/>
              <a:t>（黑盒白盒成绩同时倒扣该题满分）</a:t>
            </a:r>
            <a:endParaRPr lang="en-US" altLang="zh-CN" dirty="0"/>
          </a:p>
          <a:p>
            <a:r>
              <a:rPr lang="en-US" altLang="zh-CN" dirty="0"/>
              <a:t>Report</a:t>
            </a:r>
          </a:p>
          <a:p>
            <a:pPr lvl="1"/>
            <a:r>
              <a:rPr lang="zh-CN" altLang="en-US" dirty="0"/>
              <a:t>必做项见</a:t>
            </a:r>
            <a:r>
              <a:rPr lang="en-US" altLang="zh-CN" dirty="0"/>
              <a:t>《</a:t>
            </a:r>
            <a:r>
              <a:rPr lang="zh-CN" altLang="en-US" dirty="0"/>
              <a:t>编程作业说明</a:t>
            </a:r>
            <a:r>
              <a:rPr lang="en-US" altLang="zh-CN" dirty="0"/>
              <a:t>》</a:t>
            </a:r>
          </a:p>
          <a:p>
            <a:pPr lvl="1"/>
            <a:r>
              <a:rPr lang="zh-CN" altLang="en-US" dirty="0"/>
              <a:t>不要将代码作为报告提交，也不要在代码中解释每一行的含义后提交</a:t>
            </a:r>
          </a:p>
          <a:p>
            <a:r>
              <a:rPr lang="en-US" altLang="zh-CN" dirty="0"/>
              <a:t>Final Version</a:t>
            </a:r>
          </a:p>
          <a:p>
            <a:pPr lvl="1"/>
            <a:r>
              <a:rPr lang="zh-CN" altLang="en-US" dirty="0"/>
              <a:t>记得勾 </a:t>
            </a:r>
            <a:r>
              <a:rPr lang="en-US" altLang="zh-CN" dirty="0"/>
              <a:t>Final Version</a:t>
            </a:r>
          </a:p>
          <a:p>
            <a:pPr lvl="1"/>
            <a:r>
              <a:rPr lang="en-US" altLang="zh-CN" dirty="0"/>
              <a:t>DDL </a:t>
            </a:r>
            <a:r>
              <a:rPr lang="zh-CN" altLang="en-US" dirty="0"/>
              <a:t>前可以多次 </a:t>
            </a:r>
            <a:r>
              <a:rPr lang="en-US" altLang="zh-CN" dirty="0"/>
              <a:t>mark / unmark</a:t>
            </a:r>
          </a:p>
          <a:p>
            <a:pPr lvl="1"/>
            <a:r>
              <a:rPr lang="zh-CN" altLang="en-US" dirty="0"/>
              <a:t>代码风格也计入白盒分哦</a:t>
            </a:r>
            <a:r>
              <a:rPr lang="en-US" altLang="zh-CN" dirty="0"/>
              <a:t>~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D708DD-5D06-4CF7-83FB-76A65122A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70" y="5094452"/>
            <a:ext cx="4308600" cy="12618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CCA351-7B81-480B-8E1D-ADBDEAB1A4AA}"/>
              </a:ext>
            </a:extLst>
          </p:cNvPr>
          <p:cNvSpPr/>
          <p:nvPr/>
        </p:nvSpPr>
        <p:spPr>
          <a:xfrm>
            <a:off x="8630416" y="5823588"/>
            <a:ext cx="188374" cy="227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D3065CB-5EDC-4A5F-BCB5-F612982C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B41FE82-14A2-4253-ABD6-858DA83C5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08"/>
    </mc:Choice>
    <mc:Fallback xmlns="">
      <p:transition spd="slow" advTm="72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FE5E7-DA39-4B82-B989-CBE67BCA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2.4 </a:t>
            </a:r>
            <a:r>
              <a:rPr lang="zh-CN" altLang="en-US" dirty="0"/>
              <a:t>提交状态自查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8D9B9-95AC-420B-BA80-FBF56F841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可根据题目显示的背景色，自查是否提交并标记了应做的题目。</a:t>
            </a:r>
            <a:endParaRPr lang="en-US" altLang="zh-CN" dirty="0"/>
          </a:p>
          <a:p>
            <a:r>
              <a:rPr lang="zh-CN" altLang="en-US" dirty="0"/>
              <a:t>选做题：灰色</a:t>
            </a:r>
            <a:r>
              <a:rPr lang="en-US" altLang="zh-CN" dirty="0"/>
              <a:t>-</a:t>
            </a:r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绿色      （无</a:t>
            </a:r>
            <a:r>
              <a:rPr lang="en-US" altLang="zh-CN" dirty="0"/>
              <a:t>final version-</a:t>
            </a:r>
            <a:r>
              <a:rPr lang="zh-CN" altLang="en-US" dirty="0"/>
              <a:t>无</a:t>
            </a:r>
            <a:r>
              <a:rPr lang="en-US" altLang="zh-CN" dirty="0"/>
              <a:t>report-</a:t>
            </a:r>
            <a:r>
              <a:rPr lang="zh-CN" altLang="en-US" dirty="0"/>
              <a:t>完成）</a:t>
            </a:r>
            <a:endParaRPr lang="en-US" altLang="zh-CN" dirty="0"/>
          </a:p>
          <a:p>
            <a:r>
              <a:rPr lang="zh-CN" altLang="en-US" dirty="0"/>
              <a:t>必做题：红色</a:t>
            </a:r>
            <a:r>
              <a:rPr lang="en-US" altLang="zh-CN" dirty="0"/>
              <a:t>-</a:t>
            </a:r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绿色</a:t>
            </a:r>
            <a:endParaRPr lang="en-US" altLang="zh-CN" dirty="0"/>
          </a:p>
          <a:p>
            <a:r>
              <a:rPr lang="zh-CN" altLang="en-US" dirty="0"/>
              <a:t>注：即便为背景为绿色，也强烈建议在提交前再次检查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4B8ED2-13D9-46B9-B5D4-1BC91CAF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C54EC5-2635-4324-8F41-B2AEF6459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129" y="3837802"/>
            <a:ext cx="8595947" cy="3020198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1C5093EA-A3FA-46CC-B1FE-4AD0502297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2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48"/>
    </mc:Choice>
    <mc:Fallback>
      <p:transition spd="slow" advTm="5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7F5E2-FA1C-435E-829E-EA0A7C37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代码雷同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EFFE8-31F2-4D20-A4F5-2C02C711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altLang="zh-CN" dirty="0"/>
              <a:t>Honor Code </a:t>
            </a:r>
            <a:r>
              <a:rPr lang="zh-CN" altLang="en-US" dirty="0"/>
              <a:t>要求客观、准确、完整，代码雷同判罚时不区分双方角色。例子：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甲声明参考了 </a:t>
            </a:r>
            <a:r>
              <a:rPr lang="en-US" altLang="zh-CN" sz="2000" dirty="0"/>
              <a:t>github.com/</a:t>
            </a:r>
            <a:r>
              <a:rPr lang="en-US" altLang="zh-CN" sz="2000" dirty="0" err="1"/>
              <a:t>yy</a:t>
            </a:r>
            <a:r>
              <a:rPr lang="en-US" altLang="zh-CN" sz="2000" dirty="0"/>
              <a:t>/</a:t>
            </a:r>
            <a:r>
              <a:rPr lang="en-US" altLang="zh-CN" sz="2000" dirty="0" err="1"/>
              <a:t>zz</a:t>
            </a:r>
            <a:r>
              <a:rPr lang="zh-CN" altLang="en-US" sz="2000" dirty="0"/>
              <a:t>，代码核心部分出现雷同，雷同部分与该链接相符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黑盒白盒置为 </a:t>
            </a:r>
            <a:r>
              <a:rPr lang="en-US" altLang="zh-CN" sz="1800" dirty="0">
                <a:solidFill>
                  <a:srgbClr val="FF0000"/>
                </a:solidFill>
              </a:rPr>
              <a:t>0 </a:t>
            </a:r>
            <a:r>
              <a:rPr lang="zh-CN" altLang="en-US" sz="1800" dirty="0">
                <a:solidFill>
                  <a:srgbClr val="FF0000"/>
                </a:solidFill>
              </a:rPr>
              <a:t>分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甲声明参考了 </a:t>
            </a:r>
            <a:r>
              <a:rPr lang="en-US" altLang="zh-CN" sz="2000" dirty="0"/>
              <a:t>github.com/</a:t>
            </a:r>
            <a:r>
              <a:rPr lang="en-US" altLang="zh-CN" sz="2000" dirty="0" err="1"/>
              <a:t>yy</a:t>
            </a:r>
            <a:r>
              <a:rPr lang="en-US" altLang="zh-CN" sz="2000" dirty="0"/>
              <a:t>/</a:t>
            </a:r>
            <a:r>
              <a:rPr lang="en-US" altLang="zh-CN" sz="2000" dirty="0" err="1"/>
              <a:t>zz</a:t>
            </a:r>
            <a:r>
              <a:rPr lang="zh-CN" altLang="en-US" sz="2000" dirty="0"/>
              <a:t>，代码核心部分出现雷同，雷同部分与该链接不符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黑盒白盒置为 </a:t>
            </a:r>
            <a:r>
              <a:rPr lang="en-US" altLang="zh-CN" sz="1800" dirty="0">
                <a:solidFill>
                  <a:srgbClr val="FF0000"/>
                </a:solidFill>
              </a:rPr>
              <a:t>-100 </a:t>
            </a:r>
            <a:r>
              <a:rPr lang="zh-CN" altLang="en-US" sz="1800" dirty="0">
                <a:solidFill>
                  <a:srgbClr val="FF0000"/>
                </a:solidFill>
              </a:rPr>
              <a:t>分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甲声明参考了 </a:t>
            </a:r>
            <a:r>
              <a:rPr lang="en-US" altLang="zh-CN" sz="2000" dirty="0"/>
              <a:t>GitHub</a:t>
            </a:r>
            <a:r>
              <a:rPr lang="zh-CN" altLang="en-US" sz="2000" dirty="0"/>
              <a:t>，没有指明具体链接，代码核心部分出现雷同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黑盒白盒置为 </a:t>
            </a:r>
            <a:r>
              <a:rPr lang="en-US" altLang="zh-CN" sz="1800" dirty="0">
                <a:solidFill>
                  <a:srgbClr val="FF0000"/>
                </a:solidFill>
              </a:rPr>
              <a:t>-100 </a:t>
            </a:r>
            <a:r>
              <a:rPr lang="zh-CN" altLang="en-US" sz="1800" dirty="0">
                <a:solidFill>
                  <a:srgbClr val="FF0000"/>
                </a:solidFill>
              </a:rPr>
              <a:t>分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甲声明参考了 </a:t>
            </a:r>
            <a:r>
              <a:rPr lang="en-US" altLang="zh-CN" sz="2000" dirty="0"/>
              <a:t>github.com/</a:t>
            </a:r>
            <a:r>
              <a:rPr lang="en-US" altLang="zh-CN" sz="2000" dirty="0" err="1"/>
              <a:t>yy</a:t>
            </a:r>
            <a:r>
              <a:rPr lang="en-US" altLang="zh-CN" sz="2000" dirty="0"/>
              <a:t>/</a:t>
            </a:r>
            <a:r>
              <a:rPr lang="en-US" altLang="zh-CN" sz="2000" dirty="0" err="1"/>
              <a:t>zz</a:t>
            </a:r>
            <a:r>
              <a:rPr lang="zh-CN" altLang="en-US" sz="2000" dirty="0"/>
              <a:t>，代码非核心部分出现雷同，雷同部分与该链接相符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黑盒分数八折</a:t>
            </a:r>
            <a:r>
              <a:rPr lang="zh-CN" altLang="en-US" sz="1800" dirty="0"/>
              <a:t>（具体数值视情况而定）</a:t>
            </a:r>
            <a:endParaRPr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000" dirty="0"/>
              <a:t>甲声明本题参考了乙，乙未声明。判为代码雷同后，双方都声称甲是参考方，乙是被参考方，且代码提交时间甲在乙之后</a:t>
            </a:r>
            <a:br>
              <a:rPr lang="en-US" altLang="zh-CN" sz="2000" dirty="0"/>
            </a:br>
            <a:r>
              <a:rPr lang="zh-CN" altLang="en-US" sz="1800" dirty="0">
                <a:solidFill>
                  <a:srgbClr val="FF0000"/>
                </a:solidFill>
              </a:rPr>
              <a:t>甲置为 </a:t>
            </a:r>
            <a:r>
              <a:rPr lang="en-US" altLang="zh-CN" sz="1800" dirty="0">
                <a:solidFill>
                  <a:srgbClr val="FF0000"/>
                </a:solidFill>
              </a:rPr>
              <a:t>0 </a:t>
            </a:r>
            <a:r>
              <a:rPr lang="zh-CN" altLang="en-US" sz="1800" dirty="0">
                <a:solidFill>
                  <a:srgbClr val="FF0000"/>
                </a:solidFill>
              </a:rPr>
              <a:t>分，乙置为 </a:t>
            </a:r>
            <a:r>
              <a:rPr lang="en-US" altLang="zh-CN" sz="1800" dirty="0">
                <a:solidFill>
                  <a:srgbClr val="FF0000"/>
                </a:solidFill>
              </a:rPr>
              <a:t>-100 </a:t>
            </a:r>
            <a:r>
              <a:rPr lang="zh-CN" altLang="en-US" sz="1800" dirty="0">
                <a:solidFill>
                  <a:srgbClr val="FF0000"/>
                </a:solidFill>
              </a:rPr>
              <a:t>分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D6BBA-02CB-4703-A0A7-B28420F5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4B701622-3B3D-4ADE-B5F5-B5B82405D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55"/>
    </mc:Choice>
    <mc:Fallback xmlns="">
      <p:transition spd="slow" advTm="8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BE67-0DE4-4760-B4FE-256EED2F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代码雷同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0A9AF-8B4D-4BE9-AF5A-D45B1B1A1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经典算法不需要声明</a:t>
            </a:r>
            <a:endParaRPr lang="en-US" altLang="zh-CN" dirty="0"/>
          </a:p>
          <a:p>
            <a:r>
              <a:rPr lang="zh-CN" altLang="en-US" dirty="0"/>
              <a:t>解题代码本身不能视为经典算法</a:t>
            </a:r>
            <a:endParaRPr lang="en-US" altLang="zh-CN" dirty="0"/>
          </a:p>
          <a:p>
            <a:pPr lvl="1"/>
            <a:r>
              <a:rPr lang="zh-CN" altLang="en-US" dirty="0"/>
              <a:t>例如 </a:t>
            </a:r>
            <a:r>
              <a:rPr lang="en-US" altLang="zh-CN" dirty="0"/>
              <a:t>CST 1-1 </a:t>
            </a:r>
            <a:r>
              <a:rPr lang="zh-CN" altLang="en-US" dirty="0"/>
              <a:t>是大整数乘法，则大整数乘法不能视为经典算法</a:t>
            </a:r>
            <a:endParaRPr lang="en-US" altLang="zh-CN" dirty="0"/>
          </a:p>
          <a:p>
            <a:r>
              <a:rPr lang="zh-CN" altLang="en-US" dirty="0"/>
              <a:t>讲义示例代码可以使用，需要在 </a:t>
            </a:r>
            <a:r>
              <a:rPr lang="en-US" altLang="zh-CN" dirty="0"/>
              <a:t>Honor Code </a:t>
            </a:r>
            <a:r>
              <a:rPr lang="zh-CN" altLang="en-US" dirty="0"/>
              <a:t>里声明</a:t>
            </a:r>
            <a:endParaRPr lang="en-US" altLang="zh-CN" dirty="0"/>
          </a:p>
          <a:p>
            <a:pPr lvl="1"/>
            <a:r>
              <a:rPr lang="zh-CN" altLang="en-US" dirty="0"/>
              <a:t>使用示例代码出现 </a:t>
            </a:r>
            <a:r>
              <a:rPr lang="en-US" altLang="zh-CN" dirty="0"/>
              <a:t>bug </a:t>
            </a:r>
            <a:r>
              <a:rPr lang="zh-CN" altLang="en-US" dirty="0"/>
              <a:t>需自负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753EB3-AE65-4A4F-BBF1-04814A5A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B54A75A2-DCAC-4A42-A0FB-B8E1B8DCB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6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99"/>
    </mc:Choice>
    <mc:Fallback xmlns="">
      <p:transition spd="slow" advTm="30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0C4BEC-36FD-4109-B740-703220DA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截止时间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228387-61EC-4B8D-BA0D-129675D15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0462"/>
          </a:xfrm>
        </p:spPr>
        <p:txBody>
          <a:bodyPr>
            <a:normAutofit/>
          </a:bodyPr>
          <a:lstStyle/>
          <a:p>
            <a:r>
              <a:rPr lang="zh-CN" altLang="en-US" dirty="0"/>
              <a:t>各次 </a:t>
            </a:r>
            <a:r>
              <a:rPr lang="en-US" altLang="zh-CN" dirty="0"/>
              <a:t>PA </a:t>
            </a:r>
            <a:r>
              <a:rPr lang="zh-CN" altLang="en-US" dirty="0"/>
              <a:t>的截止时间以 </a:t>
            </a:r>
            <a:r>
              <a:rPr lang="en-US" altLang="zh-CN" dirty="0"/>
              <a:t>OJ </a:t>
            </a:r>
            <a:r>
              <a:rPr lang="zh-CN" altLang="en-US" dirty="0"/>
              <a:t>为准</a:t>
            </a:r>
            <a:endParaRPr lang="en-US" altLang="zh-CN" dirty="0"/>
          </a:p>
          <a:p>
            <a:pPr lvl="1"/>
            <a:r>
              <a:rPr lang="zh-CN" altLang="en-US" dirty="0"/>
              <a:t>注意截止时间是 </a:t>
            </a:r>
            <a:r>
              <a:rPr lang="en-US" altLang="zh-CN" dirty="0"/>
              <a:t>21:55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5C40D-69F0-48F4-BE11-65CC1E9C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063" y="3150706"/>
            <a:ext cx="8269944" cy="26660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241EAFE-CD26-4A13-8CC2-C8537AB5E4B8}"/>
              </a:ext>
            </a:extLst>
          </p:cNvPr>
          <p:cNvSpPr/>
          <p:nvPr/>
        </p:nvSpPr>
        <p:spPr>
          <a:xfrm>
            <a:off x="2292625" y="3224400"/>
            <a:ext cx="954157" cy="41409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331831-A58B-49B9-850F-3042CD7176D8}"/>
              </a:ext>
            </a:extLst>
          </p:cNvPr>
          <p:cNvSpPr txBox="1"/>
          <p:nvPr/>
        </p:nvSpPr>
        <p:spPr>
          <a:xfrm>
            <a:off x="1184887" y="3246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截止时间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CF22E57-B210-4F0C-92D2-59DEC077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471A2514-7725-41C0-BCE2-7E2F80216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5200" y="603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6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3"/>
    </mc:Choice>
    <mc:Fallback xmlns="">
      <p:transition spd="slow" advTm="21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18C59-710E-4538-88D9-2AEC57FE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得分组成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80D984-BAA9-4068-B85F-7A815B667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Open the Score Sheet</a:t>
            </a:r>
          </a:p>
          <a:p>
            <a:pPr lvl="1"/>
            <a:r>
              <a:rPr lang="zh-CN" altLang="en-US" dirty="0"/>
              <a:t>各题权重不尽相同</a:t>
            </a:r>
            <a:endParaRPr lang="en-US" altLang="zh-CN" dirty="0"/>
          </a:p>
          <a:p>
            <a:pPr lvl="1"/>
            <a:r>
              <a:rPr lang="zh-CN" altLang="en-US" dirty="0"/>
              <a:t>黑盒、白盒权重不同，部分</a:t>
            </a:r>
            <a:r>
              <a:rPr lang="en-US" altLang="zh-CN" dirty="0"/>
              <a:t>LAB</a:t>
            </a:r>
            <a:r>
              <a:rPr lang="zh-CN" altLang="en-US" dirty="0"/>
              <a:t>题目有单独的黑白盒权重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03CD463-867E-418E-9281-3200CD17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47D03E-EFC1-47F5-815D-3A03C6956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685" y="3907368"/>
            <a:ext cx="6601443" cy="2863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3E91C6-8FAC-46A4-9724-14B9DABE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149" y="3090389"/>
            <a:ext cx="7252467" cy="910905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07979B89-1687-461F-AD53-85EE0F19E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2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88"/>
    </mc:Choice>
    <mc:Fallback>
      <p:transition spd="slow" advTm="68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D3DE6-6237-446C-9EB3-61E5B77B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选做方式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8A31F-AF0F-463F-93FC-33D44698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分组选做</a:t>
            </a:r>
            <a:endParaRPr lang="en-US" altLang="zh-CN" dirty="0"/>
          </a:p>
          <a:p>
            <a:pPr lvl="1"/>
            <a:r>
              <a:rPr lang="zh-CN" altLang="en-US" dirty="0"/>
              <a:t>考点类似的题目归为一组，同一组里的题目互斥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选基础难度会使本次 </a:t>
            </a:r>
            <a:r>
              <a:rPr lang="en-US" altLang="zh-CN" dirty="0"/>
              <a:t>PA </a:t>
            </a:r>
            <a:r>
              <a:rPr lang="zh-CN" altLang="en-US" dirty="0"/>
              <a:t>起评分不足 </a:t>
            </a:r>
            <a:r>
              <a:rPr lang="en-US" altLang="zh-CN" dirty="0"/>
              <a:t>100%</a:t>
            </a:r>
          </a:p>
          <a:p>
            <a:pPr lvl="1"/>
            <a:r>
              <a:rPr lang="zh-CN" altLang="en-US" dirty="0"/>
              <a:t>选挑战难度会使本次 </a:t>
            </a:r>
            <a:r>
              <a:rPr lang="en-US" altLang="zh-CN" dirty="0"/>
              <a:t>PA </a:t>
            </a:r>
            <a:r>
              <a:rPr lang="zh-CN" altLang="en-US" dirty="0"/>
              <a:t>起评分超过 </a:t>
            </a:r>
            <a:r>
              <a:rPr lang="en-US" altLang="zh-CN" dirty="0"/>
              <a:t>100%</a:t>
            </a:r>
            <a:r>
              <a:rPr lang="zh-CN" altLang="en-US" dirty="0"/>
              <a:t>，此时黑盒、白盒分别以 </a:t>
            </a:r>
            <a:r>
              <a:rPr lang="en-US" altLang="zh-CN" dirty="0"/>
              <a:t>100 </a:t>
            </a:r>
            <a:r>
              <a:rPr lang="zh-CN" altLang="en-US" dirty="0"/>
              <a:t>封顶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CEE901-089B-4B89-A15B-406E69B3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84858B-AD7D-4A4C-B7E4-E502AB6ED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78" y="2742716"/>
            <a:ext cx="8520644" cy="169367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D73DBC0-0EAC-46AB-94C0-29EFD3EFB11B}"/>
              </a:ext>
            </a:extLst>
          </p:cNvPr>
          <p:cNvCxnSpPr>
            <a:cxnSpLocks/>
          </p:cNvCxnSpPr>
          <p:nvPr/>
        </p:nvCxnSpPr>
        <p:spPr>
          <a:xfrm flipH="1">
            <a:off x="8012624" y="2560647"/>
            <a:ext cx="689674" cy="70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D462652-218A-4297-97EE-252F921FC2CC}"/>
              </a:ext>
            </a:extLst>
          </p:cNvPr>
          <p:cNvSpPr txBox="1"/>
          <p:nvPr/>
        </p:nvSpPr>
        <p:spPr>
          <a:xfrm>
            <a:off x="8509862" y="22410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分值权重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9C8EACD5-7B59-4887-9AAE-ACE2462066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83"/>
    </mc:Choice>
    <mc:Fallback>
      <p:transition spd="slow" advTm="4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D3DE6-6237-446C-9EB3-61E5B77B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选做方式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8A31F-AF0F-463F-93FC-33D44698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题数限制</a:t>
            </a:r>
            <a:endParaRPr lang="en-US" altLang="zh-CN" dirty="0"/>
          </a:p>
          <a:p>
            <a:pPr lvl="1"/>
            <a:r>
              <a:rPr lang="zh-CN" altLang="en-US" dirty="0"/>
              <a:t>有的 </a:t>
            </a:r>
            <a:r>
              <a:rPr lang="en-US" altLang="zh-CN" dirty="0"/>
              <a:t>PA </a:t>
            </a:r>
            <a:r>
              <a:rPr lang="zh-CN" altLang="en-US" dirty="0"/>
              <a:t>提供超过选做数量的题目，请不要多做</a:t>
            </a:r>
            <a:br>
              <a:rPr lang="en-US" altLang="zh-CN" dirty="0"/>
            </a:br>
            <a:r>
              <a:rPr lang="zh-CN" altLang="en-US" dirty="0">
                <a:solidFill>
                  <a:srgbClr val="0000FF"/>
                </a:solidFill>
              </a:rPr>
              <a:t>多做的题无法标记为最终版本</a:t>
            </a:r>
            <a:r>
              <a:rPr lang="zh-CN" altLang="en-US" dirty="0"/>
              <a:t>从而不得分，无法用来凑分</a:t>
            </a:r>
            <a:endParaRPr lang="en-US" altLang="zh-CN" dirty="0"/>
          </a:p>
          <a:p>
            <a:pPr lvl="1"/>
            <a:r>
              <a:rPr lang="zh-CN" altLang="en-US" dirty="0"/>
              <a:t>部分题目为必做，即必须选择这道题目，再在其他题目中选够剩余题数。</a:t>
            </a:r>
          </a:p>
        </p:txBody>
      </p:sp>
      <p:pic>
        <p:nvPicPr>
          <p:cNvPr id="1026" name="Picture 2" descr="选做题目 - 图 1">
            <a:extLst>
              <a:ext uri="{FF2B5EF4-FFF2-40B4-BE49-F238E27FC236}">
                <a16:creationId xmlns:a16="http://schemas.microsoft.com/office/drawing/2014/main" id="{715A9261-222B-4D13-9BDF-13F3096E3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4533679"/>
            <a:ext cx="108585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FE6D50-B09E-4755-AB2A-17E06FDF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3443D9B-60AD-4AA6-B408-CE0C676AE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05"/>
    </mc:Choice>
    <mc:Fallback>
      <p:transition spd="slow" advTm="47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9D52B-1858-4A55-B2A8-55D21525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选做方式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D8E4F-46DF-4609-AA7C-36148CF18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THU </a:t>
            </a:r>
            <a:r>
              <a:rPr lang="zh-CN" altLang="en-US" dirty="0"/>
              <a:t>课堂（全校公选课）</a:t>
            </a:r>
            <a:endParaRPr lang="en-US" altLang="zh-CN" dirty="0"/>
          </a:p>
          <a:p>
            <a:pPr lvl="1"/>
            <a:r>
              <a:rPr lang="zh-CN" altLang="en-US" dirty="0"/>
              <a:t>部分题目在基础难度、常规难度、挑战难度的选项中三选一，可能有必做的</a:t>
            </a:r>
            <a:r>
              <a:rPr lang="en-US" altLang="zh-CN" dirty="0"/>
              <a:t>LAB</a:t>
            </a:r>
            <a:r>
              <a:rPr lang="zh-CN" altLang="en-US" dirty="0"/>
              <a:t>题目</a:t>
            </a:r>
            <a:endParaRPr lang="en-US" altLang="zh-CN" dirty="0"/>
          </a:p>
          <a:p>
            <a:pPr lvl="1"/>
            <a:r>
              <a:rPr lang="zh-CN" altLang="en-US" dirty="0"/>
              <a:t>每道基础难度题起评分为常规难度的</a:t>
            </a:r>
            <a:r>
              <a:rPr lang="en-US" altLang="zh-CN" dirty="0"/>
              <a:t>80%</a:t>
            </a:r>
          </a:p>
          <a:p>
            <a:pPr lvl="1"/>
            <a:r>
              <a:rPr lang="zh-CN" altLang="en-US" dirty="0"/>
              <a:t>每道挑战难度题起评分为常规难度的</a:t>
            </a:r>
            <a:r>
              <a:rPr lang="en-US" altLang="zh-CN" dirty="0"/>
              <a:t>120%</a:t>
            </a:r>
          </a:p>
          <a:p>
            <a:pPr lvl="1"/>
            <a:r>
              <a:rPr lang="zh-CN" altLang="en-US" dirty="0"/>
              <a:t>每道常规难度题目的满分折合为总评的</a:t>
            </a:r>
            <a:r>
              <a:rPr lang="en-US" altLang="zh-CN" dirty="0"/>
              <a:t>4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CST </a:t>
            </a:r>
            <a:r>
              <a:rPr lang="zh-CN" altLang="en-US" dirty="0"/>
              <a:t>课堂（计算机系专业课）</a:t>
            </a:r>
            <a:endParaRPr lang="en-US" altLang="zh-CN" dirty="0"/>
          </a:p>
          <a:p>
            <a:pPr lvl="1"/>
            <a:r>
              <a:rPr lang="zh-CN" altLang="en-US" dirty="0"/>
              <a:t>每次</a:t>
            </a:r>
            <a:r>
              <a:rPr lang="en-US" altLang="zh-CN" dirty="0"/>
              <a:t>PA</a:t>
            </a:r>
            <a:r>
              <a:rPr lang="zh-CN" altLang="en-US" dirty="0"/>
              <a:t>有若干道常规难度、少量基础难度题目，可能有必做的</a:t>
            </a:r>
            <a:r>
              <a:rPr lang="en-US" altLang="zh-CN" dirty="0"/>
              <a:t>LAB</a:t>
            </a:r>
            <a:r>
              <a:rPr lang="zh-CN" altLang="en-US" dirty="0"/>
              <a:t>题目；部分题目属于同一考点，为互斥关系。</a:t>
            </a:r>
            <a:endParaRPr lang="en-US" altLang="zh-CN" dirty="0"/>
          </a:p>
          <a:p>
            <a:pPr lvl="1"/>
            <a:r>
              <a:rPr lang="zh-CN" altLang="en-US" dirty="0"/>
              <a:t>每道基础难度题起评分为常规难度的</a:t>
            </a:r>
            <a:r>
              <a:rPr lang="en-US" altLang="zh-CN" dirty="0"/>
              <a:t>80%</a:t>
            </a:r>
          </a:p>
          <a:p>
            <a:pPr lvl="1"/>
            <a:r>
              <a:rPr lang="zh-CN" altLang="en-US" dirty="0"/>
              <a:t>每道常规难度题目的满分折合为总评的</a:t>
            </a:r>
            <a:r>
              <a:rPr lang="en-US" altLang="zh-CN" dirty="0"/>
              <a:t>3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06148-2B10-4F1B-AB53-127828DF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F077E81D-73E5-4F10-82E0-AABF7FACF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44"/>
    </mc:Choice>
    <mc:Fallback>
      <p:transition spd="slow" advTm="68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383CC-797B-4CCB-8C01-054F0C02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注册 </a:t>
            </a:r>
            <a:r>
              <a:rPr lang="en-US" altLang="zh-CN" dirty="0"/>
              <a:t>OJ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96E79A-15A0-4A26-A71A-45AC0D387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Online Judge </a:t>
            </a:r>
            <a:r>
              <a:rPr lang="zh-CN" altLang="en-US" dirty="0"/>
              <a:t>是编程作业在线评测系统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https://dsa.cs.tsinghua.edu.cn/oj/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请查收验证码，检查垃圾邮件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36963-4D1D-468C-95F4-D1B56046B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019" y="2844658"/>
            <a:ext cx="2200294" cy="47832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0AAE9A-5B54-4A26-B7C0-6F56708B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09CB7502-B409-450E-AFE7-B559EA79E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5200" y="603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"/>
    </mc:Choice>
    <mc:Fallback xmlns="">
      <p:transition spd="slow" advTm="6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9D08F-4858-4C6D-A065-A368A782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课程答疑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504E62-36B8-4515-B99B-2C199CAA1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请用网络学堂课程答疑联系老师和助教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8C18B8-20F3-4CB8-B139-5BC9DEBF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ED5175A-9EF9-4559-A8B8-16DF629978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51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1"/>
    </mc:Choice>
    <mc:Fallback xmlns="">
      <p:transition spd="slow" advTm="10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302C6-BB09-4F5C-A755-DF2C1088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补交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AD9184-A363-4600-93F2-D6163AA8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补交作业会影响作业批改和代码查重，因此原则上不接受补交</a:t>
            </a:r>
            <a:endParaRPr lang="en-US" altLang="zh-CN" dirty="0"/>
          </a:p>
          <a:p>
            <a:r>
              <a:rPr lang="zh-CN" altLang="en-US" dirty="0"/>
              <a:t>每人每学期只有一次补交机会，且需有足够的原因（如医学证明）</a:t>
            </a:r>
            <a:endParaRPr lang="en-US" altLang="zh-CN" dirty="0"/>
          </a:p>
          <a:p>
            <a:r>
              <a:rPr lang="zh-CN" altLang="en-US" dirty="0"/>
              <a:t>补交在网络学堂</a:t>
            </a:r>
            <a:r>
              <a:rPr lang="zh-CN" altLang="en-US" b="1" dirty="0">
                <a:solidFill>
                  <a:srgbClr val="0000FF"/>
                </a:solidFill>
              </a:rPr>
              <a:t>课程答疑</a:t>
            </a:r>
            <a:r>
              <a:rPr lang="zh-CN" altLang="en-US" dirty="0"/>
              <a:t>区进行</a:t>
            </a:r>
            <a:endParaRPr lang="en-US" altLang="zh-CN" dirty="0"/>
          </a:p>
          <a:p>
            <a:pPr lvl="1"/>
            <a:r>
              <a:rPr lang="zh-CN" altLang="en-US" dirty="0"/>
              <a:t>补交的作业需补全三要素：</a:t>
            </a:r>
            <a:r>
              <a:rPr lang="en-US" altLang="zh-CN" dirty="0"/>
              <a:t>Honor Code</a:t>
            </a:r>
            <a:r>
              <a:rPr lang="zh-CN" altLang="en-US" dirty="0"/>
              <a:t>、</a:t>
            </a:r>
            <a:r>
              <a:rPr lang="en-US" altLang="zh-CN" dirty="0"/>
              <a:t>Report</a:t>
            </a:r>
            <a:r>
              <a:rPr lang="zh-CN" altLang="en-US" dirty="0"/>
              <a:t>、源代码</a:t>
            </a:r>
            <a:endParaRPr lang="en-US" altLang="zh-CN" dirty="0"/>
          </a:p>
          <a:p>
            <a:pPr lvl="1"/>
            <a:r>
              <a:rPr lang="zh-CN" altLang="en-US" dirty="0"/>
              <a:t>提交后不要修改，以免时间戳变化</a:t>
            </a:r>
            <a:endParaRPr lang="en-US" altLang="zh-CN" dirty="0"/>
          </a:p>
          <a:p>
            <a:pPr lvl="1"/>
            <a:r>
              <a:rPr lang="zh-CN" altLang="en-US" dirty="0"/>
              <a:t>即使接受补交，该题分数也会受到折扣，迟交时间过长会导致折扣至 </a:t>
            </a:r>
            <a:r>
              <a:rPr lang="en-US" altLang="zh-CN" dirty="0"/>
              <a:t>0</a:t>
            </a:r>
          </a:p>
          <a:p>
            <a:pPr lvl="1"/>
            <a:r>
              <a:rPr lang="zh-CN" altLang="en-US" dirty="0"/>
              <a:t>请第一时间提交，补交时间影响折扣系数</a:t>
            </a:r>
            <a:endParaRPr lang="en-US" altLang="zh-CN" dirty="0"/>
          </a:p>
          <a:p>
            <a:pPr lvl="1"/>
            <a:r>
              <a:rPr lang="zh-CN" altLang="en-US" dirty="0"/>
              <a:t>注意：只有</a:t>
            </a:r>
            <a:r>
              <a:rPr lang="en-US" altLang="zh-CN" dirty="0" err="1"/>
              <a:t>ddl</a:t>
            </a:r>
            <a:r>
              <a:rPr lang="zh-CN" altLang="en-US" dirty="0"/>
              <a:t>前</a:t>
            </a:r>
            <a:r>
              <a:rPr lang="zh-CN" altLang="en-US" b="1" dirty="0"/>
              <a:t>未标记</a:t>
            </a:r>
            <a:r>
              <a:rPr lang="en-US" altLang="zh-CN" dirty="0"/>
              <a:t>final version</a:t>
            </a:r>
            <a:r>
              <a:rPr lang="zh-CN" altLang="en-US" dirty="0"/>
              <a:t>的题目才可以</a:t>
            </a:r>
            <a:r>
              <a:rPr lang="zh-CN" altLang="en-US" b="1" dirty="0"/>
              <a:t>补交代码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83DC5-8CE7-4D02-974B-1C91C85E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5485C9C6-533B-4DC2-9750-745F5E350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7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56"/>
    </mc:Choice>
    <mc:Fallback>
      <p:transition spd="slow" advTm="52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17A96-1607-4936-A238-6B4CCEBB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复议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12534-9D3C-4D81-B0DB-5E62BD9B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复议在网络学堂</a:t>
            </a:r>
            <a:r>
              <a:rPr lang="zh-CN" altLang="en-US" b="1" dirty="0">
                <a:solidFill>
                  <a:srgbClr val="0000FF"/>
                </a:solidFill>
              </a:rPr>
              <a:t>课程答疑</a:t>
            </a:r>
            <a:r>
              <a:rPr lang="zh-CN" altLang="en-US" dirty="0"/>
              <a:t>区进行</a:t>
            </a:r>
            <a:endParaRPr lang="en-US" altLang="zh-CN" dirty="0"/>
          </a:p>
          <a:p>
            <a:r>
              <a:rPr lang="zh-CN" altLang="en-US" dirty="0"/>
              <a:t>复议期内可对查重结果、黑盒成绩、白盒成绩进行复议</a:t>
            </a:r>
            <a:endParaRPr lang="en-US" altLang="zh-CN" dirty="0"/>
          </a:p>
          <a:p>
            <a:r>
              <a:rPr lang="zh-CN" altLang="en-US" dirty="0"/>
              <a:t>查重复议仅限于指出 </a:t>
            </a:r>
            <a:r>
              <a:rPr lang="en-US" altLang="zh-CN" dirty="0"/>
              <a:t>Honor Code </a:t>
            </a:r>
            <a:r>
              <a:rPr lang="zh-CN" altLang="en-US" dirty="0"/>
              <a:t>中原有的声明，以及报告、代码注释中的相关声明</a:t>
            </a:r>
            <a:endParaRPr lang="en-US" altLang="zh-CN" dirty="0"/>
          </a:p>
          <a:p>
            <a:r>
              <a:rPr lang="zh-CN" altLang="en-US" dirty="0"/>
              <a:t>除了申请复议以外，助教不单独回答扣分原因。所有复议都会重新评分，不保证只升不降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597597-74E5-432B-8EA1-45DA757D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7899545-4E89-4D94-8642-EAAB6DC30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8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9"/>
    </mc:Choice>
    <mc:Fallback xmlns="">
      <p:transition spd="slow" advTm="35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997A7-127E-4E1D-9178-2F9EFEED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测例征集（加分项）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24323-92AE-4696-9B41-ECFDBC25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测例征集在网络学堂</a:t>
            </a:r>
            <a:r>
              <a:rPr lang="zh-CN" altLang="en-US" b="1" dirty="0">
                <a:solidFill>
                  <a:srgbClr val="0000FF"/>
                </a:solidFill>
              </a:rPr>
              <a:t>课程答疑</a:t>
            </a:r>
            <a:r>
              <a:rPr lang="zh-CN" altLang="en-US" dirty="0"/>
              <a:t>区进行</a:t>
            </a:r>
            <a:endParaRPr lang="en-US" altLang="zh-CN" dirty="0"/>
          </a:p>
          <a:p>
            <a:r>
              <a:rPr lang="zh-CN" altLang="en-US" dirty="0"/>
              <a:t>对于本课程 </a:t>
            </a:r>
            <a:r>
              <a:rPr lang="en-US" altLang="zh-CN" dirty="0"/>
              <a:t>PA </a:t>
            </a:r>
            <a:r>
              <a:rPr lang="zh-CN" altLang="en-US" dirty="0"/>
              <a:t>测例没覆盖到的方面（例如没有测试到边界条件、没有触碰某些复杂度不满足要求的算法的最坏情况），欢迎同学们提交测例</a:t>
            </a:r>
            <a:endParaRPr lang="en-US" altLang="zh-CN" dirty="0"/>
          </a:p>
          <a:p>
            <a:r>
              <a:rPr lang="zh-CN" altLang="en-US" dirty="0"/>
              <a:t>提出的测例必须符合题面，不能自己增大数据范围</a:t>
            </a:r>
            <a:endParaRPr lang="en-US" altLang="zh-CN" dirty="0"/>
          </a:p>
          <a:p>
            <a:r>
              <a:rPr lang="zh-CN" altLang="en-US" dirty="0"/>
              <a:t>对于同类测例，原则上只有最早提交者获得加分</a:t>
            </a:r>
            <a:endParaRPr lang="en-US" altLang="zh-CN" dirty="0"/>
          </a:p>
          <a:p>
            <a:r>
              <a:rPr lang="zh-CN" altLang="en-US" dirty="0"/>
              <a:t>征集到的测例不加入本学期的评测</a:t>
            </a:r>
            <a:endParaRPr lang="en-US" altLang="zh-CN" dirty="0"/>
          </a:p>
          <a:p>
            <a:r>
              <a:rPr lang="zh-CN" altLang="en-US" dirty="0"/>
              <a:t>具体要求见后续通知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1EE7DE-130D-4C78-BB88-0BFCB6DA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ED07E953-A901-4EF4-BB64-2E4631BE3B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3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3"/>
    </mc:Choice>
    <mc:Fallback xmlns="">
      <p:transition spd="slow" advTm="37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36265-B352-4A83-A1F7-90436DC5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调试技巧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E46744-8CA3-42FE-AF69-74CE92BC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编程过程中出现一些错误和瑕疵在所难免，初学者往往以为通过编译和样例算法就正确了，实则往往忽略了各种复杂情况，或者在数据量大时出现问题。这个时候我们就需要通过调试确定问题所在</a:t>
            </a:r>
          </a:p>
          <a:p>
            <a:endParaRPr lang="zh-CN" altLang="en-US" dirty="0"/>
          </a:p>
          <a:p>
            <a:r>
              <a:rPr lang="zh-CN" altLang="en-US" dirty="0"/>
              <a:t>首先一个重要的提示是注意编译产生</a:t>
            </a:r>
            <a:r>
              <a:rPr lang="zh-CN" altLang="en-US"/>
              <a:t>的 </a:t>
            </a:r>
            <a:r>
              <a:rPr lang="en-US" altLang="zh-CN"/>
              <a:t>warning</a:t>
            </a:r>
            <a:r>
              <a:rPr lang="zh-CN" altLang="en-US" dirty="0"/>
              <a:t>，这里面往往包含了你的一些小疏忽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262D67-2205-4400-BD93-E9DBFA7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A4E5EEA7-1AF1-452C-ABDB-86DCF1535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0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1"/>
    </mc:Choice>
    <mc:Fallback xmlns="">
      <p:transition spd="slow" advTm="26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5FB50-F021-4BC2-AFD7-623EE528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调试技巧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D8844-33ED-46F4-B04D-B8CEBD68C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Studio </a:t>
            </a:r>
            <a:r>
              <a:rPr lang="zh-CN" altLang="en-US" dirty="0"/>
              <a:t>单步跟踪</a:t>
            </a:r>
            <a:endParaRPr lang="en-US" altLang="zh-CN" dirty="0"/>
          </a:p>
          <a:p>
            <a:pPr lvl="1"/>
            <a:r>
              <a:rPr lang="zh-CN" altLang="en-US" dirty="0"/>
              <a:t>请用 </a:t>
            </a:r>
            <a:r>
              <a:rPr lang="en-US" altLang="zh-CN" dirty="0"/>
              <a:t>Debug </a:t>
            </a:r>
            <a:r>
              <a:rPr lang="zh-CN" altLang="en-US" dirty="0"/>
              <a:t>模式编译，否则变量和语句可能被优化掉，“单步”不是真的单步</a:t>
            </a:r>
            <a:endParaRPr lang="en-US" altLang="zh-CN" dirty="0"/>
          </a:p>
          <a:p>
            <a:r>
              <a:rPr lang="en-US" altLang="zh-CN" dirty="0" err="1"/>
              <a:t>printf</a:t>
            </a:r>
            <a:r>
              <a:rPr lang="en-US" altLang="zh-CN" dirty="0"/>
              <a:t> / </a:t>
            </a:r>
            <a:r>
              <a:rPr lang="en-US" altLang="zh-CN" dirty="0" err="1"/>
              <a:t>cout</a:t>
            </a:r>
            <a:r>
              <a:rPr lang="en-US" altLang="zh-CN" dirty="0"/>
              <a:t> </a:t>
            </a:r>
            <a:r>
              <a:rPr lang="zh-CN" altLang="en-US" dirty="0"/>
              <a:t>输出调试法</a:t>
            </a:r>
            <a:endParaRPr lang="en-US" altLang="zh-CN" dirty="0"/>
          </a:p>
          <a:p>
            <a:pPr lvl="1"/>
            <a:r>
              <a:rPr lang="zh-CN" altLang="en-US" dirty="0"/>
              <a:t>最终版本请删掉调试代码，否则会影响代码整洁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365A6B-F0DA-4AAA-90D1-2516FE9F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67CAC29C-BCC9-441E-82F8-DD223F527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0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6"/>
    </mc:Choice>
    <mc:Fallback xmlns="">
      <p:transition spd="slow" advTm="26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96ACF-FACB-4ADE-93B5-26FC2226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重定向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263A5-8CFF-4BB1-8D4E-26D82AAC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输入输出重定向</a:t>
            </a:r>
            <a:endParaRPr lang="en-US" altLang="zh-CN" dirty="0"/>
          </a:p>
          <a:p>
            <a:pPr lvl="1"/>
            <a:r>
              <a:rPr lang="zh-CN" altLang="en-US" dirty="0"/>
              <a:t>避免手动输入的麻烦</a:t>
            </a:r>
            <a:endParaRPr lang="en-US" altLang="zh-CN" dirty="0"/>
          </a:p>
          <a:p>
            <a:pPr lvl="1"/>
            <a:r>
              <a:rPr lang="zh-CN" altLang="en-US" dirty="0"/>
              <a:t>生成和输入大量数据</a:t>
            </a:r>
            <a:endParaRPr lang="en-US" altLang="zh-CN" dirty="0"/>
          </a:p>
          <a:p>
            <a:pPr lvl="1"/>
            <a:r>
              <a:rPr lang="zh-CN" altLang="en-US" dirty="0"/>
              <a:t>如何重定向？见编程作业说明附录“输入输出技巧”节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81939-F368-4FC2-8999-89CAEA63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D86BB6A-D3E2-42A0-B6D9-7D8B2F438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5"/>
    </mc:Choice>
    <mc:Fallback xmlns="">
      <p:transition spd="slow" advTm="21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C1146-55C5-49DF-A69D-64CD977F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重定向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5561E-7605-4823-8C5D-D59CE35F4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PA1-1</a:t>
            </a:r>
            <a:r>
              <a:rPr lang="zh-CN" altLang="en-US" dirty="0"/>
              <a:t>：体验对拍</a:t>
            </a:r>
            <a:endParaRPr lang="en-US" altLang="zh-CN" dirty="0"/>
          </a:p>
          <a:p>
            <a:pPr lvl="1"/>
            <a:r>
              <a:rPr lang="en-US" altLang="zh-CN" dirty="0"/>
              <a:t>THU 1-1</a:t>
            </a:r>
            <a:r>
              <a:rPr lang="zh-CN" altLang="en-US" dirty="0"/>
              <a:t>：</a:t>
            </a:r>
            <a:r>
              <a:rPr lang="en-US" altLang="zh-CN" dirty="0"/>
              <a:t>Team</a:t>
            </a:r>
          </a:p>
          <a:p>
            <a:pPr lvl="1"/>
            <a:r>
              <a:rPr lang="en-US" altLang="zh-CN" dirty="0"/>
              <a:t>CST 1-1</a:t>
            </a:r>
            <a:r>
              <a:rPr lang="zh-CN" altLang="en-US" dirty="0"/>
              <a:t>：</a:t>
            </a:r>
            <a:r>
              <a:rPr lang="en-US" altLang="zh-CN" dirty="0"/>
              <a:t>A+B Problem</a:t>
            </a:r>
          </a:p>
          <a:p>
            <a:pPr lvl="1"/>
            <a:r>
              <a:rPr lang="zh-CN" altLang="en-US" dirty="0"/>
              <a:t>对拍只是一种辅助的发现错误的方法，更复杂的例子还是需要靠大脑来构造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设计测例题：体验如何比较全面地测试一个程序</a:t>
            </a:r>
            <a:endParaRPr lang="en-US" altLang="zh-CN" dirty="0"/>
          </a:p>
          <a:p>
            <a:pPr lvl="1"/>
            <a:r>
              <a:rPr lang="zh-CN" altLang="en-US" dirty="0"/>
              <a:t>一个通过样例的程序可能会在什么地方出错？</a:t>
            </a:r>
            <a:endParaRPr lang="en-US" altLang="zh-CN" dirty="0"/>
          </a:p>
          <a:p>
            <a:pPr lvl="1"/>
            <a:r>
              <a:rPr lang="zh-CN" altLang="en-US" dirty="0"/>
              <a:t>随机测例与最坏情况有多大差距？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0277AD-E8DF-476A-8D7E-CE8744B4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642C057E-2F12-4148-ADCA-D0CEB5EB2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5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6"/>
    </mc:Choice>
    <mc:Fallback xmlns="">
      <p:transition spd="slow" advTm="60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72840-3700-4707-BB7E-0265A54D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 常见逻辑错误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EDCC7F-E058-45E9-97B4-BC0A0A077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计算溢出。错误示例：</a:t>
            </a:r>
            <a:endParaRPr lang="en-US" altLang="zh-CN" dirty="0"/>
          </a:p>
          <a:p>
            <a:pPr lvl="1"/>
            <a:r>
              <a:rPr lang="en-US" altLang="zh-CN" dirty="0"/>
              <a:t>int a = 1000000, b = 1000000;</a:t>
            </a:r>
            <a:br>
              <a:rPr lang="en-US" altLang="zh-CN" dirty="0"/>
            </a:br>
            <a:r>
              <a:rPr lang="en-US" altLang="zh-CN" dirty="0"/>
              <a:t>long </a:t>
            </a:r>
            <a:r>
              <a:rPr lang="en-US" altLang="zh-CN" dirty="0" err="1"/>
              <a:t>long</a:t>
            </a:r>
            <a:r>
              <a:rPr lang="en-US" altLang="zh-CN" dirty="0"/>
              <a:t> c = a * b;</a:t>
            </a:r>
          </a:p>
          <a:p>
            <a:r>
              <a:rPr lang="zh-CN" altLang="en-US" dirty="0"/>
              <a:t>编译器相关的未定义行为</a:t>
            </a:r>
            <a:endParaRPr lang="en-US" altLang="zh-CN" dirty="0"/>
          </a:p>
          <a:p>
            <a:pPr lvl="1"/>
            <a:r>
              <a:rPr lang="zh-CN" altLang="en-US" dirty="0"/>
              <a:t>有副作用的表达式，例如 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= b[</a:t>
            </a:r>
            <a:r>
              <a:rPr lang="en-US" altLang="zh-CN" dirty="0" err="1"/>
              <a:t>i</a:t>
            </a:r>
            <a:r>
              <a:rPr lang="en-US" altLang="zh-CN" dirty="0"/>
              <a:t>++]</a:t>
            </a:r>
          </a:p>
          <a:p>
            <a:pPr lvl="1"/>
            <a:r>
              <a:rPr lang="zh-CN" altLang="en-US" dirty="0"/>
              <a:t>有返回值的函数漏 </a:t>
            </a:r>
            <a:r>
              <a:rPr lang="en-US" altLang="zh-CN" dirty="0"/>
              <a:t>return 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1"/>
            <a:r>
              <a:rPr lang="zh-CN" altLang="en-US" dirty="0"/>
              <a:t>函数返回的指针引用了临时对象</a:t>
            </a:r>
            <a:endParaRPr lang="en-US" altLang="zh-CN" dirty="0"/>
          </a:p>
          <a:p>
            <a:r>
              <a:rPr lang="zh-CN" altLang="en-US" dirty="0"/>
              <a:t>更多例子见编程作业说明附录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C71E9B-27D5-4B37-8C8D-B4FEABD58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14BEF85-AAE0-4CF8-848F-58488D4EB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1"/>
    </mc:Choice>
    <mc:Fallback xmlns="">
      <p:transition spd="slow" advTm="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2772B-F590-4646-A012-43F26B5A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11066-A35F-4136-9B14-63E61A2A6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ctr">
              <a:buNone/>
            </a:pP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祝各位同学学习顺利！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55FEA-40F7-4433-941B-2EF50C27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BD32548-9A84-47E9-ADEC-EBB63B93A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1"/>
    </mc:Choice>
    <mc:Fallback xmlns="">
      <p:transition spd="slow" advTm="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E670E-98EF-48EB-87C2-B84A8488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</a:t>
            </a:r>
            <a:r>
              <a:rPr lang="zh-CN" altLang="en-US" dirty="0"/>
              <a:t> 加入课程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F12A2-DB29-49FE-8E1C-84C90E236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选课码在网络学堂课程作业评语里</a:t>
            </a:r>
            <a:endParaRPr lang="en-US" altLang="zh-CN" dirty="0"/>
          </a:p>
          <a:p>
            <a:pPr lvl="1"/>
            <a:r>
              <a:rPr lang="zh-CN" altLang="en-US" dirty="0"/>
              <a:t>选课码是助教手动发放的，补退选选上的同学请稍候</a:t>
            </a:r>
            <a:endParaRPr lang="en-US" altLang="zh-CN" dirty="0"/>
          </a:p>
          <a:p>
            <a:r>
              <a:rPr lang="en-US" altLang="zh-CN" dirty="0"/>
              <a:t>Join private course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THU </a:t>
            </a:r>
            <a:r>
              <a:rPr lang="zh-CN" altLang="en-US" dirty="0"/>
              <a:t>数据结构 </a:t>
            </a:r>
            <a:r>
              <a:rPr lang="en-US" altLang="zh-CN" dirty="0"/>
              <a:t>/ CST </a:t>
            </a:r>
            <a:r>
              <a:rPr lang="zh-CN" altLang="en-US" dirty="0"/>
              <a:t>数据结构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1DE8EA-EEB0-4E7A-A30B-A4A6E0FE8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349" y="3261458"/>
            <a:ext cx="5995367" cy="13720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84E2DB-22FD-4A39-B9C9-391A42357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355" y="5190696"/>
            <a:ext cx="1928838" cy="15211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06728C-6753-4BE7-907B-B5C86C28F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614" y="5180136"/>
            <a:ext cx="1928839" cy="15838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46BF9A-DF0B-4B53-A570-6DDE323A0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873" y="5168348"/>
            <a:ext cx="1913156" cy="1528957"/>
          </a:xfrm>
          <a:prstGeom prst="rect">
            <a:avLst/>
          </a:prstGeom>
        </p:spPr>
      </p:pic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BFB33D9B-A6EE-4256-8DF6-1844CDD5EA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7"/>
          <a:stretch/>
        </p:blipFill>
        <p:spPr>
          <a:xfrm>
            <a:off x="2870126" y="5180136"/>
            <a:ext cx="485501" cy="495275"/>
          </a:xfrm>
          <a:prstGeom prst="rect">
            <a:avLst/>
          </a:prstGeom>
        </p:spPr>
      </p:pic>
      <p:pic>
        <p:nvPicPr>
          <p:cNvPr id="12" name="图片 11" descr="图片包含 游戏机&#10;&#10;描述已自动生成">
            <a:extLst>
              <a:ext uri="{FF2B5EF4-FFF2-40B4-BE49-F238E27FC236}">
                <a16:creationId xmlns:a16="http://schemas.microsoft.com/office/drawing/2014/main" id="{4153AF05-AD94-4384-A7B9-4728699435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7"/>
          <a:stretch/>
        </p:blipFill>
        <p:spPr>
          <a:xfrm>
            <a:off x="5286879" y="5190696"/>
            <a:ext cx="485501" cy="495275"/>
          </a:xfrm>
          <a:prstGeom prst="rect">
            <a:avLst/>
          </a:prstGeom>
        </p:spPr>
      </p:pic>
      <p:pic>
        <p:nvPicPr>
          <p:cNvPr id="14" name="图片 13" descr="图片包含 游戏机&#10;&#10;描述已自动生成">
            <a:extLst>
              <a:ext uri="{FF2B5EF4-FFF2-40B4-BE49-F238E27FC236}">
                <a16:creationId xmlns:a16="http://schemas.microsoft.com/office/drawing/2014/main" id="{1CAB8F27-FEAE-4647-BE3E-E2E15A2CB3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3"/>
          <a:stretch/>
        </p:blipFill>
        <p:spPr>
          <a:xfrm>
            <a:off x="7649176" y="5190696"/>
            <a:ext cx="498316" cy="495275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710ACD7-6097-4DE1-BF47-0F06C7B8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31" name="音频 30">
            <a:hlinkClick r:id="" action="ppaction://media"/>
            <a:extLst>
              <a:ext uri="{FF2B5EF4-FFF2-40B4-BE49-F238E27FC236}">
                <a16:creationId xmlns:a16="http://schemas.microsoft.com/office/drawing/2014/main" id="{5050E853-4DC6-47FE-B4FB-97256EF6E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5200" y="603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06"/>
    </mc:Choice>
    <mc:Fallback xmlns="">
      <p:transition spd="slow" advTm="28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B4486-18D1-473A-88F4-05FB1865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E3E08-C708-4753-98F8-CF216601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传统题</a:t>
            </a:r>
            <a:endParaRPr lang="en-US" altLang="zh-CN" dirty="0"/>
          </a:p>
          <a:p>
            <a:pPr lvl="1"/>
            <a:r>
              <a:rPr lang="zh-CN" altLang="en-US" dirty="0"/>
              <a:t>使用标准输入、标准输出，比较答案正确性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CAD6CA-DF6D-4AA9-94F6-78102602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04D661-5B56-4602-8CC7-76B49D7E474D}"/>
              </a:ext>
            </a:extLst>
          </p:cNvPr>
          <p:cNvSpPr/>
          <p:nvPr/>
        </p:nvSpPr>
        <p:spPr>
          <a:xfrm>
            <a:off x="2802008" y="3679738"/>
            <a:ext cx="1431235" cy="7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  <a:r>
              <a:rPr lang="en-US" altLang="zh-CN" dirty="0"/>
              <a:t>.in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CD21DA-BFB1-4E6D-A49F-894E717D8104}"/>
              </a:ext>
            </a:extLst>
          </p:cNvPr>
          <p:cNvSpPr/>
          <p:nvPr/>
        </p:nvSpPr>
        <p:spPr>
          <a:xfrm>
            <a:off x="5479773" y="5059415"/>
            <a:ext cx="1431235" cy="7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答案</a:t>
            </a:r>
            <a:r>
              <a:rPr lang="en-US" altLang="zh-CN" dirty="0"/>
              <a:t>.</a:t>
            </a:r>
            <a:r>
              <a:rPr lang="en-US" altLang="zh-CN" dirty="0" err="1"/>
              <a:t>ans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C74B5B-3B53-4E7B-A5D2-7ABB9FB37EFA}"/>
              </a:ext>
            </a:extLst>
          </p:cNvPr>
          <p:cNvSpPr/>
          <p:nvPr/>
        </p:nvSpPr>
        <p:spPr>
          <a:xfrm>
            <a:off x="5479774" y="3679738"/>
            <a:ext cx="1431235" cy="7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.out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92F5CB6-F9A4-444B-A5C6-FED4D39B2250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4233243" y="4077735"/>
            <a:ext cx="1246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56E11C28-A297-43AA-BB8F-5B34E7C2F618}"/>
              </a:ext>
            </a:extLst>
          </p:cNvPr>
          <p:cNvSpPr/>
          <p:nvPr/>
        </p:nvSpPr>
        <p:spPr>
          <a:xfrm>
            <a:off x="7195931" y="4077735"/>
            <a:ext cx="284924" cy="13796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BD60983-5372-4A61-9C8A-745717C38A0B}"/>
              </a:ext>
            </a:extLst>
          </p:cNvPr>
          <p:cNvSpPr txBox="1"/>
          <p:nvPr/>
        </p:nvSpPr>
        <p:spPr>
          <a:xfrm>
            <a:off x="7581902" y="4549308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比对结果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DBD365-3B6C-42DC-ABCA-A5B31DB26C52}"/>
              </a:ext>
            </a:extLst>
          </p:cNvPr>
          <p:cNvSpPr txBox="1"/>
          <p:nvPr/>
        </p:nvSpPr>
        <p:spPr>
          <a:xfrm>
            <a:off x="4307786" y="3708402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你的程序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A4AA0EDD-2007-4E4C-99DE-7587268052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29040" y="3516840"/>
              <a:ext cx="3730680" cy="212760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A4AA0EDD-2007-4E4C-99DE-758726805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9680" y="3507480"/>
                <a:ext cx="3749400" cy="2146320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音频 54">
            <a:hlinkClick r:id="" action="ppaction://media"/>
            <a:extLst>
              <a:ext uri="{FF2B5EF4-FFF2-40B4-BE49-F238E27FC236}">
                <a16:creationId xmlns:a16="http://schemas.microsoft.com/office/drawing/2014/main" id="{48315AE5-FE86-460E-8C0B-599515FF5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9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8"/>
    </mc:Choice>
    <mc:Fallback xmlns="">
      <p:transition spd="slow" advTm="2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B4486-18D1-473A-88F4-05FB1865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E3E08-C708-4753-98F8-CF216601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拓展题</a:t>
            </a:r>
            <a:endParaRPr lang="en-US" altLang="zh-CN" dirty="0"/>
          </a:p>
          <a:p>
            <a:pPr lvl="1"/>
            <a:r>
              <a:rPr lang="zh-CN" altLang="en-US" dirty="0"/>
              <a:t>设计测例：题目提供一批有缺陷的程序，请设计测例暴露出程序的问题</a:t>
            </a:r>
            <a:endParaRPr lang="en-US" altLang="zh-CN" dirty="0"/>
          </a:p>
          <a:p>
            <a:pPr lvl="2"/>
            <a:r>
              <a:rPr lang="zh-CN" altLang="en-US" dirty="0"/>
              <a:t>评分以解题报告为主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CAD6CA-DF6D-4AA9-94F6-78102602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A51E6F-7C8C-4BAB-8E9C-428B672E27A6}"/>
              </a:ext>
            </a:extLst>
          </p:cNvPr>
          <p:cNvSpPr/>
          <p:nvPr/>
        </p:nvSpPr>
        <p:spPr>
          <a:xfrm>
            <a:off x="2323545" y="3961555"/>
            <a:ext cx="1431235" cy="7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你提交的</a:t>
            </a:r>
            <a:r>
              <a:rPr lang="en-US" altLang="zh-CN" dirty="0"/>
              <a:t>.in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1C2C2E-9171-4537-BF6D-772FE3BC8552}"/>
              </a:ext>
            </a:extLst>
          </p:cNvPr>
          <p:cNvSpPr/>
          <p:nvPr/>
        </p:nvSpPr>
        <p:spPr>
          <a:xfrm>
            <a:off x="5568669" y="5312568"/>
            <a:ext cx="1431235" cy="7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答案</a:t>
            </a:r>
            <a:r>
              <a:rPr lang="en-US" altLang="zh-CN" dirty="0"/>
              <a:t>.</a:t>
            </a:r>
            <a:r>
              <a:rPr lang="en-US" altLang="zh-CN" dirty="0" err="1"/>
              <a:t>ans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2983CA-B80A-479B-9982-783A631C0B59}"/>
              </a:ext>
            </a:extLst>
          </p:cNvPr>
          <p:cNvSpPr/>
          <p:nvPr/>
        </p:nvSpPr>
        <p:spPr>
          <a:xfrm>
            <a:off x="5568670" y="3932891"/>
            <a:ext cx="1431235" cy="795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.out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DFB72E9-C6EB-4D88-B0C6-EC850FA87B16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3754780" y="4330888"/>
            <a:ext cx="1813890" cy="2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632DC181-858E-4ECE-8DDC-53D973046941}"/>
              </a:ext>
            </a:extLst>
          </p:cNvPr>
          <p:cNvSpPr/>
          <p:nvPr/>
        </p:nvSpPr>
        <p:spPr>
          <a:xfrm>
            <a:off x="7284827" y="4330888"/>
            <a:ext cx="284924" cy="13796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4DACC6-0E6A-41A5-8400-31A9E8FDC9CA}"/>
              </a:ext>
            </a:extLst>
          </p:cNvPr>
          <p:cNvSpPr txBox="1"/>
          <p:nvPr/>
        </p:nvSpPr>
        <p:spPr>
          <a:xfrm>
            <a:off x="7670798" y="4802461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比对结果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C2EAA5-4370-4516-9EA5-8A4B7BD93EF8}"/>
              </a:ext>
            </a:extLst>
          </p:cNvPr>
          <p:cNvSpPr txBox="1"/>
          <p:nvPr/>
        </p:nvSpPr>
        <p:spPr>
          <a:xfrm>
            <a:off x="3897241" y="3961555"/>
            <a:ext cx="181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有缺陷的程序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5A96EE66-31B1-4ED7-B9CB-8CA956F5F502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827408" y="3969303"/>
            <a:ext cx="953017" cy="25295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7712F27-417E-44AC-91B9-D01A13ABE5D8}"/>
              </a:ext>
            </a:extLst>
          </p:cNvPr>
          <p:cNvSpPr txBox="1"/>
          <p:nvPr/>
        </p:nvSpPr>
        <p:spPr>
          <a:xfrm>
            <a:off x="3672226" y="5341234"/>
            <a:ext cx="181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标准程序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8FFC9BA-8AA2-4729-AED6-EB4517792D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8080" y="4129920"/>
              <a:ext cx="3079800" cy="61344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8FFC9BA-8AA2-4729-AED6-EB4517792D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8720" y="4120560"/>
                <a:ext cx="3098520" cy="63216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音频 25">
            <a:hlinkClick r:id="" action="ppaction://media"/>
            <a:extLst>
              <a:ext uri="{FF2B5EF4-FFF2-40B4-BE49-F238E27FC236}">
                <a16:creationId xmlns:a16="http://schemas.microsoft.com/office/drawing/2014/main" id="{4807DB12-26F4-4DA0-A8F2-313921F8E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1"/>
    </mc:Choice>
    <mc:Fallback xmlns="">
      <p:transition spd="slow" advTm="17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B4486-18D1-473A-88F4-05FB1865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E3E08-C708-4753-98F8-CF216601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拓展题</a:t>
            </a:r>
            <a:endParaRPr lang="en-US" altLang="zh-CN" dirty="0"/>
          </a:p>
          <a:p>
            <a:pPr lvl="1"/>
            <a:r>
              <a:rPr lang="zh-CN" altLang="en-US" dirty="0"/>
              <a:t>性能分析：比较几种相似数据结构的性能</a:t>
            </a:r>
            <a:endParaRPr lang="en-US" altLang="zh-CN" dirty="0"/>
          </a:p>
          <a:p>
            <a:pPr lvl="2"/>
            <a:r>
              <a:rPr lang="zh-CN" altLang="en-US" dirty="0"/>
              <a:t>评分以解题报告为主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CAD6CA-DF6D-4AA9-94F6-78102602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7" name="音频 36">
            <a:hlinkClick r:id="" action="ppaction://media"/>
            <a:extLst>
              <a:ext uri="{FF2B5EF4-FFF2-40B4-BE49-F238E27FC236}">
                <a16:creationId xmlns:a16="http://schemas.microsoft.com/office/drawing/2014/main" id="{7C1E4ECD-9C77-497F-B673-9A6ACFDBC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50"/>
    </mc:Choice>
    <mc:Fallback xmlns="">
      <p:transition spd="slow" advTm="1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7F742-FC9A-4105-A40E-C343F9D9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编程作业说明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723BD-0C12-4CC7-A957-275F8C00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OJ </a:t>
            </a:r>
            <a:r>
              <a:rPr lang="zh-CN" altLang="en-US" dirty="0"/>
              <a:t>首页 </a:t>
            </a:r>
            <a:r>
              <a:rPr lang="en-US" altLang="zh-CN" dirty="0"/>
              <a:t>PA handbook</a:t>
            </a:r>
          </a:p>
          <a:p>
            <a:pPr lvl="1"/>
            <a:r>
              <a:rPr lang="zh-CN" altLang="en-US" dirty="0"/>
              <a:t>务必在做题前阅读，以免得分遭受损失</a:t>
            </a:r>
          </a:p>
          <a:p>
            <a:pPr lvl="1"/>
            <a:r>
              <a:rPr lang="zh-CN" altLang="en-US" dirty="0"/>
              <a:t>调试技巧可能有借鉴意义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229D02-2A1A-462C-BE80-816EC2790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33" y="3193233"/>
            <a:ext cx="3558232" cy="344195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B542B-D6CB-4C5A-9040-34D22D16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4" name="音频 13">
            <a:hlinkClick r:id="" action="ppaction://media"/>
            <a:extLst>
              <a:ext uri="{FF2B5EF4-FFF2-40B4-BE49-F238E27FC236}">
                <a16:creationId xmlns:a16="http://schemas.microsoft.com/office/drawing/2014/main" id="{59FA1D56-E268-4A74-963F-FCCA006CC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1"/>
    </mc:Choice>
    <mc:Fallback xmlns="">
      <p:transition spd="slow" advTm="13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AB1B1-E71B-4E4C-B6FD-687CE3B1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提交测试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E882A0-C458-40B4-B280-3C1F0F87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6480"/>
          </a:xfrm>
        </p:spPr>
        <p:txBody>
          <a:bodyPr>
            <a:normAutofit/>
          </a:bodyPr>
          <a:lstStyle/>
          <a:p>
            <a:r>
              <a:rPr lang="en-US" altLang="zh-CN" dirty="0"/>
              <a:t>50% Judge</a:t>
            </a:r>
          </a:p>
          <a:p>
            <a:pPr lvl="1"/>
            <a:r>
              <a:rPr lang="zh-CN" altLang="en-US" dirty="0"/>
              <a:t>五成测，测前 </a:t>
            </a:r>
            <a:r>
              <a:rPr lang="en-US" altLang="zh-CN" dirty="0"/>
              <a:t>50% </a:t>
            </a:r>
            <a:r>
              <a:rPr lang="zh-CN" altLang="en-US" dirty="0"/>
              <a:t>的测试点，不限次数</a:t>
            </a:r>
            <a:endParaRPr lang="en-US" altLang="zh-CN" dirty="0"/>
          </a:p>
          <a:p>
            <a:r>
              <a:rPr lang="en-US" altLang="zh-CN" dirty="0"/>
              <a:t>90% Judge</a:t>
            </a:r>
          </a:p>
          <a:p>
            <a:pPr lvl="1"/>
            <a:r>
              <a:rPr lang="zh-CN" altLang="en-US" dirty="0"/>
              <a:t>九成测，测前 </a:t>
            </a:r>
            <a:r>
              <a:rPr lang="en-US" altLang="zh-CN" dirty="0"/>
              <a:t>90% </a:t>
            </a:r>
            <a:r>
              <a:rPr lang="zh-CN" altLang="en-US" dirty="0"/>
              <a:t>的测试点</a:t>
            </a:r>
            <a:endParaRPr lang="en-US" altLang="zh-CN" dirty="0"/>
          </a:p>
          <a:p>
            <a:pPr lvl="1"/>
            <a:r>
              <a:rPr lang="zh-CN" altLang="en-US" dirty="0"/>
              <a:t>有次数限制（图中“</a:t>
            </a:r>
            <a:r>
              <a:rPr lang="en-US" altLang="zh-CN" dirty="0"/>
              <a:t>0 / 10</a:t>
            </a:r>
            <a:r>
              <a:rPr lang="zh-CN" altLang="en-US" dirty="0"/>
              <a:t>”为共 </a:t>
            </a:r>
            <a:r>
              <a:rPr lang="en-US" altLang="zh-CN" dirty="0"/>
              <a:t>10 </a:t>
            </a:r>
            <a:r>
              <a:rPr lang="zh-CN" altLang="en-US" dirty="0"/>
              <a:t>次，已用 </a:t>
            </a:r>
            <a:r>
              <a:rPr lang="en-US" altLang="zh-CN" dirty="0"/>
              <a:t>0 </a:t>
            </a:r>
            <a:r>
              <a:rPr lang="zh-CN" altLang="en-US" dirty="0"/>
              <a:t>次）</a:t>
            </a:r>
            <a:endParaRPr lang="en-US" altLang="zh-CN" dirty="0"/>
          </a:p>
          <a:p>
            <a:pPr lvl="1"/>
            <a:r>
              <a:rPr lang="zh-CN" altLang="en-US" dirty="0"/>
              <a:t>每次使用都扣分（图中“</a:t>
            </a:r>
            <a:r>
              <a:rPr lang="en-US" altLang="zh-CN" dirty="0"/>
              <a:t>1</a:t>
            </a:r>
            <a:r>
              <a:rPr lang="zh-CN" altLang="en-US" dirty="0"/>
              <a:t>”为每次扣 </a:t>
            </a:r>
            <a:r>
              <a:rPr lang="en-US" altLang="zh-CN" dirty="0"/>
              <a:t>1 </a:t>
            </a:r>
            <a:r>
              <a:rPr lang="zh-CN" altLang="en-US" dirty="0"/>
              <a:t>分黑盒分）；如果在没有标记最终版本的题目上使用了九成测，则这题会得负分，加进本次作业黑盒分</a:t>
            </a:r>
            <a:endParaRPr lang="en-US" altLang="zh-CN" dirty="0"/>
          </a:p>
          <a:p>
            <a:r>
              <a:rPr lang="zh-CN" altLang="en-US" dirty="0"/>
              <a:t>全集测</a:t>
            </a:r>
            <a:endParaRPr lang="en-US" altLang="zh-CN" dirty="0"/>
          </a:p>
          <a:p>
            <a:pPr lvl="1"/>
            <a:r>
              <a:rPr lang="zh-CN" altLang="en-US" dirty="0"/>
              <a:t>作业截止后，会统一重新进行全集测（</a:t>
            </a:r>
            <a:r>
              <a:rPr lang="en-US" altLang="zh-CN" dirty="0"/>
              <a:t>100% Judge</a:t>
            </a:r>
            <a:r>
              <a:rPr lang="zh-CN" altLang="en-US" dirty="0"/>
              <a:t>），黑盒成绩使用全集测结果。将五成测还是九成测标记为最终版本不影响得分</a:t>
            </a:r>
            <a:endParaRPr lang="en-US" altLang="zh-CN" dirty="0"/>
          </a:p>
          <a:p>
            <a:pPr lvl="1"/>
            <a:r>
              <a:rPr lang="zh-CN" altLang="en-US" dirty="0"/>
              <a:t>作业截止一段时间后，同学们可自行全集测，如与黑盒成绩有较大差异，可提出复议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998D17-37F1-45DD-8952-D9C2FEADA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301" y="1357910"/>
            <a:ext cx="3426515" cy="207109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0798BF-FB4B-4F03-8DAF-846A5CC2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FD3C83CB-D36B-4FAD-9FAC-7A30FE540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7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52"/>
    </mc:Choice>
    <mc:Fallback xmlns="">
      <p:transition spd="slow" advTm="100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5E40F-04EC-4DC6-B6C0-D96C1CF1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提交测试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938D0-4743-48E0-B26A-BDCD1EE0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Comment</a:t>
            </a:r>
          </a:p>
          <a:p>
            <a:pPr lvl="1"/>
            <a:r>
              <a:rPr lang="zh-CN" altLang="en-US" dirty="0"/>
              <a:t>每次提交鼓励写一个 </a:t>
            </a:r>
            <a:r>
              <a:rPr lang="en-US" altLang="zh-CN"/>
              <a:t>comment</a:t>
            </a:r>
            <a:r>
              <a:rPr lang="zh-CN" altLang="en-US" dirty="0"/>
              <a:t>，便于检索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85C15E-A5B4-465E-8AFE-796FE0E2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D72-E578-461E-8DA8-7063CA6A2AC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026" name="Picture 2" descr="分档评测 - 图 2">
            <a:extLst>
              <a:ext uri="{FF2B5EF4-FFF2-40B4-BE49-F238E27FC236}">
                <a16:creationId xmlns:a16="http://schemas.microsoft.com/office/drawing/2014/main" id="{B8A9C8EB-55E0-41FB-9783-80284DA5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56" y="2921958"/>
            <a:ext cx="3738158" cy="30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分档评测 - 图 3">
            <a:extLst>
              <a:ext uri="{FF2B5EF4-FFF2-40B4-BE49-F238E27FC236}">
                <a16:creationId xmlns:a16="http://schemas.microsoft.com/office/drawing/2014/main" id="{7F11F6C5-4451-4322-816C-D12E2883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14" y="4294362"/>
            <a:ext cx="5135272" cy="32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59CD254F-D198-4B74-8D38-FE3D654A6041}"/>
              </a:ext>
            </a:extLst>
          </p:cNvPr>
          <p:cNvSpPr/>
          <p:nvPr/>
        </p:nvSpPr>
        <p:spPr>
          <a:xfrm>
            <a:off x="5245729" y="4239230"/>
            <a:ext cx="494270" cy="425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C005CCBF-48F5-4633-A33C-86E0CEC300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1"/>
    </mc:Choice>
    <mc:Fallback xmlns="">
      <p:transition spd="slow" advTm="7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1952</Words>
  <Application>Microsoft Office PowerPoint</Application>
  <PresentationFormat>宽屏</PresentationFormat>
  <Paragraphs>222</Paragraphs>
  <Slides>29</Slides>
  <Notes>3</Notes>
  <HiddenSlides>0</HiddenSlides>
  <MMClips>29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华文中宋</vt:lpstr>
      <vt:lpstr>宋体</vt:lpstr>
      <vt:lpstr>Arial</vt:lpstr>
      <vt:lpstr>Times New Roman</vt:lpstr>
      <vt:lpstr>Office 主题​​</vt:lpstr>
      <vt:lpstr>数据结构编程作业</vt:lpstr>
      <vt:lpstr>1.1 注册 OJ</vt:lpstr>
      <vt:lpstr>1.2 加入课程</vt:lpstr>
      <vt:lpstr>1.3 题型</vt:lpstr>
      <vt:lpstr>1.3 题型</vt:lpstr>
      <vt:lpstr>1.3 题型</vt:lpstr>
      <vt:lpstr>1.4 编程作业说明</vt:lpstr>
      <vt:lpstr>2.1 提交测试</vt:lpstr>
      <vt:lpstr>2.1 提交测试</vt:lpstr>
      <vt:lpstr>2.2 测试结果</vt:lpstr>
      <vt:lpstr>2.3 提交三要素</vt:lpstr>
      <vt:lpstr>2.4 提交状态自查</vt:lpstr>
      <vt:lpstr>2.5 代码雷同</vt:lpstr>
      <vt:lpstr>2.5 代码雷同</vt:lpstr>
      <vt:lpstr>2.6 截止时间</vt:lpstr>
      <vt:lpstr>2.7 得分组成</vt:lpstr>
      <vt:lpstr>2.8 选做方式</vt:lpstr>
      <vt:lpstr>2.8 选做方式</vt:lpstr>
      <vt:lpstr>2.8 选做方式</vt:lpstr>
      <vt:lpstr>3.1 课程答疑</vt:lpstr>
      <vt:lpstr>3.2 补交</vt:lpstr>
      <vt:lpstr>3.3 复议</vt:lpstr>
      <vt:lpstr>3.4 测例征集（加分项）</vt:lpstr>
      <vt:lpstr>4.1 调试技巧</vt:lpstr>
      <vt:lpstr>4.1 调试技巧</vt:lpstr>
      <vt:lpstr>4.2 重定向</vt:lpstr>
      <vt:lpstr>4.2 重定向</vt:lpstr>
      <vt:lpstr>4.3 常见逻辑错误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泰凌 袁</dc:creator>
  <cp:lastModifiedBy>runda liu</cp:lastModifiedBy>
  <cp:revision>112</cp:revision>
  <dcterms:created xsi:type="dcterms:W3CDTF">2020-08-30T06:09:10Z</dcterms:created>
  <dcterms:modified xsi:type="dcterms:W3CDTF">2022-02-21T01:40:22Z</dcterms:modified>
</cp:coreProperties>
</file>